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7" r:id="rId2"/>
    <p:sldId id="258" r:id="rId3"/>
    <p:sldId id="262" r:id="rId4"/>
    <p:sldId id="264" r:id="rId5"/>
    <p:sldId id="265" r:id="rId6"/>
    <p:sldId id="266" r:id="rId7"/>
    <p:sldId id="263" r:id="rId8"/>
    <p:sldId id="259" r:id="rId9"/>
    <p:sldId id="261" r:id="rId10"/>
    <p:sldId id="260" r:id="rId11"/>
  </p:sldIdLst>
  <p:sldSz cx="12192000" cy="6858000"/>
  <p:notesSz cx="9144000" cy="51435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40" d="100"/>
          <a:sy n="140" d="100"/>
        </p:scale>
        <p:origin x="156" y="354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7" name="Google Shape;47;p4" title="Group 2087327243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0" y="-17468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4"/>
          <p:cNvSpPr/>
          <p:nvPr/>
        </p:nvSpPr>
        <p:spPr bwMode="auto">
          <a:xfrm>
            <a:off x="425451" y="1917701"/>
            <a:ext cx="5905500" cy="438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49" name="Google Shape;49;p4"/>
          <p:cNvSpPr/>
          <p:nvPr/>
        </p:nvSpPr>
        <p:spPr bwMode="auto">
          <a:xfrm>
            <a:off x="4254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0" name="Google Shape;50;p4"/>
          <p:cNvSpPr/>
          <p:nvPr/>
        </p:nvSpPr>
        <p:spPr bwMode="auto">
          <a:xfrm>
            <a:off x="23939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1" name="Google Shape;51;p4"/>
          <p:cNvSpPr/>
          <p:nvPr/>
        </p:nvSpPr>
        <p:spPr bwMode="auto">
          <a:xfrm>
            <a:off x="43624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2" name="Google Shape;52;p4"/>
          <p:cNvSpPr/>
          <p:nvPr/>
        </p:nvSpPr>
        <p:spPr bwMode="auto">
          <a:xfrm>
            <a:off x="1457324" y="4276730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3" name="Google Shape;53;p4"/>
          <p:cNvSpPr/>
          <p:nvPr/>
        </p:nvSpPr>
        <p:spPr bwMode="auto">
          <a:xfrm>
            <a:off x="3425824" y="4276730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4" name="Google Shape;54;p4"/>
          <p:cNvSpPr/>
          <p:nvPr/>
        </p:nvSpPr>
        <p:spPr bwMode="auto">
          <a:xfrm>
            <a:off x="4337049" y="4216406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6" name="Google Shape;56;p4"/>
          <p:cNvSpPr/>
          <p:nvPr/>
        </p:nvSpPr>
        <p:spPr bwMode="auto">
          <a:xfrm>
            <a:off x="4337049" y="5746754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7" name="Google Shape;57;p4"/>
          <p:cNvSpPr/>
          <p:nvPr/>
        </p:nvSpPr>
        <p:spPr bwMode="auto">
          <a:xfrm>
            <a:off x="3425824" y="4276730"/>
            <a:ext cx="1403351" cy="140335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8" name="Google Shape;58;p4"/>
          <p:cNvSpPr/>
          <p:nvPr/>
        </p:nvSpPr>
        <p:spPr bwMode="auto">
          <a:xfrm>
            <a:off x="3425824" y="5807078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9" name="Google Shape;59;p4"/>
          <p:cNvSpPr/>
          <p:nvPr/>
        </p:nvSpPr>
        <p:spPr bwMode="auto">
          <a:xfrm>
            <a:off x="1457324" y="4276730"/>
            <a:ext cx="1403351" cy="140335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0" name="Google Shape;60;p4"/>
          <p:cNvSpPr/>
          <p:nvPr/>
        </p:nvSpPr>
        <p:spPr bwMode="auto">
          <a:xfrm>
            <a:off x="1457324" y="5807078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1" name="Google Shape;61;p4"/>
          <p:cNvSpPr/>
          <p:nvPr/>
        </p:nvSpPr>
        <p:spPr bwMode="auto">
          <a:xfrm>
            <a:off x="4845045" y="1939923"/>
            <a:ext cx="1403351" cy="140335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2" name="Google Shape;62;p4"/>
          <p:cNvSpPr/>
          <p:nvPr/>
        </p:nvSpPr>
        <p:spPr bwMode="auto">
          <a:xfrm>
            <a:off x="43624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3" name="Google Shape;63;p4"/>
          <p:cNvSpPr/>
          <p:nvPr/>
        </p:nvSpPr>
        <p:spPr bwMode="auto">
          <a:xfrm>
            <a:off x="2638414" y="1903408"/>
            <a:ext cx="1403351" cy="140335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4" name="Google Shape;64;p4"/>
          <p:cNvSpPr/>
          <p:nvPr/>
        </p:nvSpPr>
        <p:spPr bwMode="auto">
          <a:xfrm>
            <a:off x="23939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5" name="Google Shape;65;p4"/>
          <p:cNvSpPr/>
          <p:nvPr/>
        </p:nvSpPr>
        <p:spPr bwMode="auto">
          <a:xfrm>
            <a:off x="425454" y="1917703"/>
            <a:ext cx="1403351" cy="140335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6" name="Google Shape;66;p4"/>
          <p:cNvSpPr/>
          <p:nvPr/>
        </p:nvSpPr>
        <p:spPr bwMode="auto">
          <a:xfrm>
            <a:off x="4254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7" name="Google Shape;67;p4"/>
          <p:cNvSpPr/>
          <p:nvPr/>
        </p:nvSpPr>
        <p:spPr bwMode="auto">
          <a:xfrm>
            <a:off x="380003" y="7080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Архитектура данных цифрового рубля</a:t>
            </a:r>
          </a:p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Коммитет5х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0" name="Google Shape;70;p4"/>
          <p:cNvSpPr/>
          <p:nvPr/>
        </p:nvSpPr>
        <p:spPr bwMode="auto">
          <a:xfrm>
            <a:off x="3425824" y="5807081"/>
            <a:ext cx="2368551" cy="26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1600" dirty="0">
                <a:solidFill>
                  <a:srgbClr val="FFFFFF"/>
                </a:solidFill>
              </a:rPr>
              <a:t>Павел Никитин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1" name="Google Shape;71;p4"/>
          <p:cNvSpPr/>
          <p:nvPr/>
        </p:nvSpPr>
        <p:spPr bwMode="auto">
          <a:xfrm>
            <a:off x="3425821" y="6169028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200" dirty="0">
                <a:solidFill>
                  <a:srgbClr val="999999"/>
                </a:solidFill>
                <a:latin typeface="Calibri"/>
                <a:ea typeface="Calibri"/>
                <a:cs typeface="Calibri"/>
              </a:rPr>
              <a:t>Бизнес Аналитик</a:t>
            </a:r>
            <a:endParaRPr sz="1200" dirty="0">
              <a:solidFill>
                <a:srgbClr val="99999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2" name="Google Shape;72;p4"/>
          <p:cNvSpPr/>
          <p:nvPr/>
        </p:nvSpPr>
        <p:spPr bwMode="auto">
          <a:xfrm>
            <a:off x="1457324" y="5807081"/>
            <a:ext cx="2368551" cy="26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1600" dirty="0">
                <a:solidFill>
                  <a:srgbClr val="FFFFFF"/>
                </a:solidFill>
              </a:rPr>
              <a:t>Никита Соловьев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3" name="Google Shape;73;p4"/>
          <p:cNvSpPr/>
          <p:nvPr/>
        </p:nvSpPr>
        <p:spPr bwMode="auto">
          <a:xfrm>
            <a:off x="1457321" y="6169028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200" dirty="0">
                <a:solidFill>
                  <a:srgbClr val="999999"/>
                </a:solidFill>
                <a:latin typeface="Calibri"/>
                <a:ea typeface="Calibri"/>
                <a:cs typeface="Calibri"/>
              </a:rPr>
              <a:t>Аналитик</a:t>
            </a:r>
            <a:endParaRPr sz="1200" dirty="0">
              <a:solidFill>
                <a:srgbClr val="99999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4" name="Google Shape;74;p4"/>
          <p:cNvSpPr/>
          <p:nvPr/>
        </p:nvSpPr>
        <p:spPr bwMode="auto">
          <a:xfrm>
            <a:off x="4762505" y="3459160"/>
            <a:ext cx="2368551" cy="26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1600" dirty="0">
                <a:solidFill>
                  <a:srgbClr val="FFFFFF"/>
                </a:solidFill>
              </a:rPr>
              <a:t>Дмитрий Николаев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5" name="Google Shape;75;p4"/>
          <p:cNvSpPr/>
          <p:nvPr/>
        </p:nvSpPr>
        <p:spPr bwMode="auto">
          <a:xfrm>
            <a:off x="4362451" y="3810001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200" dirty="0">
                <a:solidFill>
                  <a:srgbClr val="999999"/>
                </a:solidFill>
                <a:latin typeface="Calibri"/>
                <a:ea typeface="Calibri"/>
                <a:cs typeface="Calibri"/>
              </a:rPr>
              <a:t>Архитектор</a:t>
            </a:r>
            <a:endParaRPr sz="1200" dirty="0">
              <a:solidFill>
                <a:srgbClr val="99999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6" name="Google Shape;76;p4"/>
          <p:cNvSpPr/>
          <p:nvPr/>
        </p:nvSpPr>
        <p:spPr bwMode="auto">
          <a:xfrm>
            <a:off x="2393954" y="3448054"/>
            <a:ext cx="2368551" cy="26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1600" dirty="0">
                <a:solidFill>
                  <a:srgbClr val="FFFFFF"/>
                </a:solidFill>
              </a:rPr>
              <a:t>Дмитрий Мордвинов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7" name="Google Shape;77;p4"/>
          <p:cNvSpPr/>
          <p:nvPr/>
        </p:nvSpPr>
        <p:spPr bwMode="auto">
          <a:xfrm>
            <a:off x="2393951" y="3810001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200" dirty="0">
                <a:solidFill>
                  <a:srgbClr val="B7B7B7"/>
                </a:solidFill>
                <a:latin typeface="Calibri"/>
                <a:ea typeface="Calibri"/>
                <a:cs typeface="Calibri"/>
              </a:rPr>
              <a:t>Архитектор</a:t>
            </a:r>
            <a:endParaRPr sz="1200" dirty="0">
              <a:solidFill>
                <a:srgbClr val="B7B7B7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8" name="Google Shape;78;p4"/>
          <p:cNvSpPr/>
          <p:nvPr/>
        </p:nvSpPr>
        <p:spPr bwMode="auto">
          <a:xfrm>
            <a:off x="425454" y="3448054"/>
            <a:ext cx="2368551" cy="26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1600" dirty="0">
                <a:solidFill>
                  <a:srgbClr val="FFFFFF"/>
                </a:solidFill>
              </a:rPr>
              <a:t>Григорий Шелепов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9" name="Google Shape;79;p4"/>
          <p:cNvSpPr/>
          <p:nvPr/>
        </p:nvSpPr>
        <p:spPr bwMode="auto">
          <a:xfrm>
            <a:off x="425451" y="3810001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200" dirty="0">
                <a:solidFill>
                  <a:srgbClr val="999999"/>
                </a:solidFill>
                <a:latin typeface="Calibri"/>
                <a:ea typeface="Calibri"/>
                <a:cs typeface="Calibri"/>
              </a:rPr>
              <a:t>Архитектор</a:t>
            </a:r>
            <a:endParaRPr sz="1200" dirty="0">
              <a:solidFill>
                <a:srgbClr val="999999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2" name="Google Shape;112;p7" title="Group 2087327242.png"/>
          <p:cNvPicPr/>
          <p:nvPr/>
        </p:nvPicPr>
        <p:blipFill rotWithShape="1">
          <a:blip r:embed="rId2">
            <a:alphaModFix/>
          </a:blip>
          <a:srcRect l="50000" t="10513" r="3437"/>
          <a:stretch/>
        </p:blipFill>
        <p:spPr bwMode="auto">
          <a:xfrm>
            <a:off x="6515096" y="0"/>
            <a:ext cx="5676904" cy="61370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E176142F-2C54-B67A-EA3F-D68DAA9A7CB5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ЗАГОЛОВОК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Контекст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3E20B-6AA9-E170-BF88-EEE78A5A7D0E}"/>
              </a:ext>
            </a:extLst>
          </p:cNvPr>
          <p:cNvSpPr txBox="1"/>
          <p:nvPr/>
        </p:nvSpPr>
        <p:spPr>
          <a:xfrm>
            <a:off x="609600" y="1003300"/>
            <a:ext cx="76962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0" i="0" dirty="0">
                <a:solidFill>
                  <a:srgbClr val="FFFFFF"/>
                </a:solidFill>
                <a:effectLst/>
                <a:latin typeface="vtb"/>
              </a:rPr>
              <a:t>Цифровой рубль — это цифровая форма рубля. Сейчас у нас есть наличная (банкноты и монеты в наших кошельках) и безналичная (деньги на счетах в банках) форма национальной валюты, а в дополнение к ним появилась еще и цифровая.</a:t>
            </a:r>
          </a:p>
          <a:p>
            <a:pPr algn="l"/>
            <a:r>
              <a:rPr lang="ru-RU" sz="1600" b="0" i="0" dirty="0">
                <a:solidFill>
                  <a:srgbClr val="FFFFFF"/>
                </a:solidFill>
                <a:effectLst/>
                <a:latin typeface="vtb"/>
              </a:rPr>
              <a:t>Цифровые рубли будут храниться на счетах цифрового рубля (цифровых кошельках) граждан и организаций. Счета цифрового рубля открываются на платформе цифрового рубля Банка России, здесь же проходят все операции с цифровым рублем. Доступ граждан к счетам цифрового рубля осуществляется посредством финансовых посредников через привычные дистанционные каналы: мобильные приложения банков и интернет-банки.</a:t>
            </a:r>
          </a:p>
          <a:p>
            <a:pPr algn="l"/>
            <a:r>
              <a:rPr lang="ru-RU" sz="1600" b="0" i="0" dirty="0">
                <a:solidFill>
                  <a:srgbClr val="FFFFFF"/>
                </a:solidFill>
                <a:effectLst/>
                <a:latin typeface="vtb"/>
              </a:rPr>
              <a:t>Цифровой рубль был создан для того, чтобы стать еще одним средством для платежей и переводов, которое не будет зависеть от ограничений банков в виде комиссий и лимитов. Цифровой рубль позволяет гражданам свободно расплачиваться и переводить цифровые рубли в пределах остатков средств на счете цифрового рубля. Операции для граждан будут бесплатными, а для бизнеса — с минимальной комиссией. Цифровые рубли эквивалентны наличным и безналичным: 1 рубль = 1 безналичный рубль = 1 цифровой рубль.</a:t>
            </a:r>
          </a:p>
          <a:p>
            <a:pPr algn="l"/>
            <a:r>
              <a:rPr lang="ru-RU" sz="1600" b="0" i="0" dirty="0">
                <a:solidFill>
                  <a:srgbClr val="FFFFFF"/>
                </a:solidFill>
                <a:effectLst/>
                <a:latin typeface="vtb"/>
              </a:rPr>
              <a:t>На текущий момент проект цифрового рубля входит в фазу полноценного пилотирования на большом количестве банков и с привлечением большого количества физических лиц.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  <a:latin typeface="Calibri"/>
                <a:ea typeface="Calibri"/>
                <a:cs typeface="Calibri"/>
              </a:rPr>
              <a:t>Функциональные требования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B05F2-0403-78A7-FFE4-8D426B7F2A67}"/>
              </a:ext>
            </a:extLst>
          </p:cNvPr>
          <p:cNvSpPr txBox="1"/>
          <p:nvPr/>
        </p:nvSpPr>
        <p:spPr>
          <a:xfrm>
            <a:off x="755650" y="844550"/>
            <a:ext cx="7334250" cy="280076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1600" dirty="0">
                <a:solidFill>
                  <a:schemeClr val="tx1"/>
                </a:solidFill>
              </a:rPr>
              <a:t>Подготовить описание архитектуры работы с цифровым рублем, состоящую из трех уровней: концептуального, логического и физического</a:t>
            </a:r>
          </a:p>
          <a:p>
            <a:pPr marL="342900" indent="-342900">
              <a:buAutoNum type="arabicPeriod"/>
            </a:pPr>
            <a:r>
              <a:rPr lang="ru-RU" sz="1600" dirty="0">
                <a:solidFill>
                  <a:schemeClr val="tx1"/>
                </a:solidFill>
              </a:rPr>
              <a:t>Минимальное время отклика на получение данных от сущностей участвующих в операциях</a:t>
            </a:r>
          </a:p>
          <a:p>
            <a:pPr marL="342900" indent="-342900">
              <a:buAutoNum type="arabicPeriod"/>
            </a:pPr>
            <a:r>
              <a:rPr lang="ru-RU" sz="1600" dirty="0">
                <a:solidFill>
                  <a:schemeClr val="tx1"/>
                </a:solidFill>
              </a:rPr>
              <a:t>Формирование аналитической отчетности о всех видах операций.</a:t>
            </a:r>
          </a:p>
          <a:p>
            <a:pPr marL="342900" indent="-342900">
              <a:buAutoNum type="arabicPeriod"/>
            </a:pPr>
            <a:r>
              <a:rPr lang="ru-RU" sz="1600" dirty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AutoNum type="arabicPeriod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ru-RU" sz="16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972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  <a:latin typeface="Calibri"/>
                <a:ea typeface="Calibri"/>
                <a:cs typeface="Calibri"/>
              </a:rPr>
              <a:t>Нефункциональные требования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B05F2-0403-78A7-FFE4-8D426B7F2A67}"/>
              </a:ext>
            </a:extLst>
          </p:cNvPr>
          <p:cNvSpPr txBox="1"/>
          <p:nvPr/>
        </p:nvSpPr>
        <p:spPr>
          <a:xfrm>
            <a:off x="755650" y="844550"/>
            <a:ext cx="7334250" cy="141577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Архитектура должна описывать (</a:t>
            </a:r>
            <a:r>
              <a:rPr lang="ru-RU" sz="1400" b="0" i="0" dirty="0" err="1">
                <a:solidFill>
                  <a:schemeClr val="tx1"/>
                </a:solidFill>
                <a:effectLst/>
                <a:latin typeface="vtb"/>
              </a:rPr>
              <a:t>верхнеуровнево</a:t>
            </a: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) состав объектов, отношения объектов, их взаимосвязь, потоки передачи данных между сервисами и основные действия, которые будут с ними производиться.</a:t>
            </a:r>
          </a:p>
          <a:p>
            <a:pPr marL="342900" indent="-342900">
              <a:buAutoNum type="arabicPeriod"/>
            </a:pPr>
            <a:r>
              <a:rPr lang="ru-RU" sz="1400" dirty="0">
                <a:solidFill>
                  <a:schemeClr val="tx1"/>
                </a:solidFill>
                <a:latin typeface="vtb"/>
              </a:rPr>
              <a:t>Высокий уровень надежности и безопасности предлагаемого решения</a:t>
            </a:r>
          </a:p>
          <a:p>
            <a:pPr marL="342900" indent="-342900"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Соблюдение требований законодательства в сфере ПОД/ФТ/ФРОМУ</a:t>
            </a:r>
            <a:endParaRPr lang="en-US" sz="1400" b="0" i="0" dirty="0">
              <a:solidFill>
                <a:schemeClr val="tx1"/>
              </a:solidFill>
              <a:effectLst/>
              <a:latin typeface="vtb"/>
            </a:endParaRPr>
          </a:p>
          <a:p>
            <a:pPr marL="342900" indent="-342900">
              <a:buAutoNum type="arabicPeriod"/>
            </a:pP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46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  <a:latin typeface="Calibri"/>
                <a:ea typeface="Calibri"/>
                <a:cs typeface="Calibri"/>
              </a:rPr>
              <a:t>Use cases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B05F2-0403-78A7-FFE4-8D426B7F2A67}"/>
              </a:ext>
            </a:extLst>
          </p:cNvPr>
          <p:cNvSpPr txBox="1"/>
          <p:nvPr/>
        </p:nvSpPr>
        <p:spPr>
          <a:xfrm>
            <a:off x="755650" y="844550"/>
            <a:ext cx="7334250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Оплата товаров и услуг с помощью онлайн-кошелька на платформе ЦБ или офлайн-кошелька на мобильном устройстве</a:t>
            </a:r>
            <a:endParaRPr lang="en-US" sz="1400" b="0" i="0" dirty="0">
              <a:solidFill>
                <a:schemeClr val="tx1"/>
              </a:solidFill>
              <a:effectLst/>
              <a:latin typeface="vtb"/>
            </a:endParaRPr>
          </a:p>
          <a:p>
            <a:pPr marL="342900" indent="-342900">
              <a:buFont typeface="Arial"/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Приобретение товаров и услуг в случае недостаточности средств в цифровом кошельке, но наличии средств на счете клиента у финансового посредника клиента</a:t>
            </a:r>
            <a:endParaRPr lang="en-US" sz="1400" b="0" i="0" dirty="0">
              <a:solidFill>
                <a:schemeClr val="tx1"/>
              </a:solidFill>
              <a:effectLst/>
              <a:latin typeface="vtb"/>
            </a:endParaRPr>
          </a:p>
          <a:p>
            <a:pPr marL="342900" indent="-342900">
              <a:buFont typeface="Arial"/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Формирование поручения на автоматический (разовый или регулярный) перевод цифрового рубля другому клиенту</a:t>
            </a:r>
            <a:endParaRPr lang="en-US" sz="1400" b="0" i="0" dirty="0">
              <a:solidFill>
                <a:schemeClr val="tx1"/>
              </a:solidFill>
              <a:effectLst/>
              <a:latin typeface="vtb"/>
            </a:endParaRPr>
          </a:p>
          <a:p>
            <a:pPr marL="342900" indent="-342900">
              <a:buAutoNum type="arabicPeriod"/>
            </a:pP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570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  <a:latin typeface="Calibri"/>
                <a:ea typeface="Calibri"/>
                <a:cs typeface="Calibri"/>
              </a:rPr>
              <a:t>Ограничения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B05F2-0403-78A7-FFE4-8D426B7F2A67}"/>
              </a:ext>
            </a:extLst>
          </p:cNvPr>
          <p:cNvSpPr txBox="1"/>
          <p:nvPr/>
        </p:nvSpPr>
        <p:spPr>
          <a:xfrm>
            <a:off x="755650" y="844550"/>
            <a:ext cx="7334250" cy="9848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AutoNum type="arabicPeriod"/>
            </a:pPr>
            <a:r>
              <a:rPr lang="ru-RU" sz="1400" b="0" i="0" dirty="0">
                <a:solidFill>
                  <a:schemeClr val="tx1"/>
                </a:solidFill>
                <a:effectLst/>
                <a:latin typeface="vtb"/>
              </a:rPr>
              <a:t>Недостаточно информации для выявления нефункциональных требований по использованию ЦР.</a:t>
            </a:r>
          </a:p>
          <a:p>
            <a:pPr marL="342900" indent="-342900">
              <a:buFont typeface="Arial"/>
              <a:buAutoNum type="arabicPeriod"/>
            </a:pPr>
            <a:endParaRPr lang="ru-RU" sz="1400" b="0" i="0" dirty="0">
              <a:solidFill>
                <a:schemeClr val="tx1"/>
              </a:solidFill>
              <a:effectLst/>
              <a:latin typeface="vtb"/>
            </a:endParaRPr>
          </a:p>
          <a:p>
            <a:pPr marL="342900" indent="-342900">
              <a:buAutoNum type="arabicPeriod"/>
            </a:pP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065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688122" y="0"/>
            <a:ext cx="1050387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Контекст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7362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ЗАГОЛОВОК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88E45FC-8D15-A228-7744-BC90B68EC76D}"/>
              </a:ext>
            </a:extLst>
          </p:cNvPr>
          <p:cNvSpPr/>
          <p:nvPr/>
        </p:nvSpPr>
        <p:spPr>
          <a:xfrm>
            <a:off x="226963" y="821281"/>
            <a:ext cx="11791508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88E45FC-8D15-A228-7744-BC90B68EC76D}"/>
              </a:ext>
            </a:extLst>
          </p:cNvPr>
          <p:cNvSpPr/>
          <p:nvPr/>
        </p:nvSpPr>
        <p:spPr>
          <a:xfrm>
            <a:off x="213740" y="821281"/>
            <a:ext cx="5834423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64455629-404E-76F8-CCAF-C6E948C0D6BC}"/>
              </a:ext>
            </a:extLst>
          </p:cNvPr>
          <p:cNvSpPr/>
          <p:nvPr/>
        </p:nvSpPr>
        <p:spPr bwMode="auto">
          <a:xfrm>
            <a:off x="6180413" y="821281"/>
            <a:ext cx="5834423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Google Shape;100;p6">
            <a:extLst>
              <a:ext uri="{FF2B5EF4-FFF2-40B4-BE49-F238E27FC236}">
                <a16:creationId xmlns:a16="http://schemas.microsoft.com/office/drawing/2014/main" id="{BCD6DA7F-5BDE-08A9-F5C4-EAEC0934359A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ЗАГОЛОВОК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0038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</TotalTime>
  <Words>384</Words>
  <Application>Microsoft Office PowerPoint</Application>
  <DocSecurity>0</DocSecurity>
  <PresentationFormat>Широкоэкранный</PresentationFormat>
  <Paragraphs>38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vtb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cp:lastModifiedBy>Grigorii Shelepov</cp:lastModifiedBy>
  <cp:revision>4</cp:revision>
  <dcterms:modified xsi:type="dcterms:W3CDTF">2025-05-21T11:54:06Z</dcterms:modified>
  <cp:category/>
  <dc:identifier/>
  <cp:contentStatus/>
  <dc:language/>
  <cp:version/>
</cp:coreProperties>
</file>